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1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28.jpeg" ContentType="image/jpeg"/>
  <Override PartName="/ppt/media/image29.png" ContentType="image/png"/>
  <Override PartName="/ppt/media/image30.jpeg" ContentType="image/jpeg"/>
  <Override PartName="/ppt/media/image32.png" ContentType="image/png"/>
  <Override PartName="/ppt/media/image31.jpeg" ContentType="image/jpeg"/>
  <Override PartName="/ppt/media/image33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перемещения страницы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BC5362A-2F6F-416E-887B-B087464A2E4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360" cy="371952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4920" cy="446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15" name="Номер слайда 3_8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23EAD2A-AF79-4DE2-AAF4-7A371456207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360" cy="371952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4920" cy="446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06" name="Номер слайда 3_4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9B35F54-5943-4FA2-9472-33D148D582D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360" cy="371952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4920" cy="446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09" name="Номер слайда 3_6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708B04A-C2BD-437D-9F23-BA70666A9C7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9360" cy="371952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4920" cy="446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12" name="Номер слайда 3_10"/>
          <p:cNvSpPr/>
          <p:nvPr/>
        </p:nvSpPr>
        <p:spPr>
          <a:xfrm>
            <a:off x="3850560" y="9430200"/>
            <a:ext cx="294228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9AC6A9E-F64F-44AA-8E70-1BD251DB548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https://shotam.info/wp-content/uploads/2018/10/vlasenkoatua-690-3192-1024x682.jpg"/>
          <p:cNvPicPr/>
          <p:nvPr/>
        </p:nvPicPr>
        <p:blipFill>
          <a:blip r:embed="rId1">
            <a:lum contrast="-20000"/>
          </a:blip>
          <a:srcRect l="0" t="7714" r="6253" b="36913"/>
          <a:stretch/>
        </p:blipFill>
        <p:spPr>
          <a:xfrm>
            <a:off x="180000" y="1980000"/>
            <a:ext cx="8817120" cy="449712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5"/>
          <p:cNvSpPr/>
          <p:nvPr/>
        </p:nvSpPr>
        <p:spPr>
          <a:xfrm>
            <a:off x="0" y="0"/>
            <a:ext cx="9140760" cy="685476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4" name="Рисунок 9" descr="untitled.png"/>
          <p:cNvPicPr/>
          <p:nvPr/>
        </p:nvPicPr>
        <p:blipFill>
          <a:blip r:embed="rId2"/>
          <a:srcRect l="17813" t="16319" r="15554" b="31084"/>
          <a:stretch/>
        </p:blipFill>
        <p:spPr>
          <a:xfrm>
            <a:off x="2627640" y="116640"/>
            <a:ext cx="3885120" cy="1049400"/>
          </a:xfrm>
          <a:prstGeom prst="rect">
            <a:avLst/>
          </a:prstGeom>
          <a:ln w="0">
            <a:noFill/>
          </a:ln>
        </p:spPr>
      </p:pic>
      <p:sp>
        <p:nvSpPr>
          <p:cNvPr id="85" name="Прямоугольник 6"/>
          <p:cNvSpPr/>
          <p:nvPr/>
        </p:nvSpPr>
        <p:spPr>
          <a:xfrm>
            <a:off x="0" y="1656360"/>
            <a:ext cx="9140760" cy="1407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Рисунок 3" descr="Герб_Вологодской_области.gif"/>
          <p:cNvPicPr/>
          <p:nvPr/>
        </p:nvPicPr>
        <p:blipFill>
          <a:blip r:embed="rId3"/>
          <a:stretch/>
        </p:blipFill>
        <p:spPr>
          <a:xfrm>
            <a:off x="251640" y="180000"/>
            <a:ext cx="932760" cy="1119960"/>
          </a:xfrm>
          <a:prstGeom prst="rect">
            <a:avLst/>
          </a:prstGeom>
          <a:ln w="9525">
            <a:noFill/>
          </a:ln>
        </p:spPr>
      </p:pic>
      <p:sp>
        <p:nvSpPr>
          <p:cNvPr id="87" name="TextBox 12"/>
          <p:cNvSpPr/>
          <p:nvPr/>
        </p:nvSpPr>
        <p:spPr>
          <a:xfrm>
            <a:off x="251640" y="1124640"/>
            <a:ext cx="8745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реализация программы Губернатора области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88" name="Прямоугольник 7"/>
          <p:cNvSpPr/>
          <p:nvPr/>
        </p:nvSpPr>
        <p:spPr>
          <a:xfrm>
            <a:off x="1214280" y="5565240"/>
            <a:ext cx="7640640" cy="12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Прямоугольник 6_3"/>
          <p:cNvSpPr/>
          <p:nvPr/>
        </p:nvSpPr>
        <p:spPr>
          <a:xfrm>
            <a:off x="0" y="0"/>
            <a:ext cx="7593120" cy="4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Меры поддержки в сфере экономики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97" name="Прямоугольник 7_4"/>
          <p:cNvSpPr/>
          <p:nvPr/>
        </p:nvSpPr>
        <p:spPr>
          <a:xfrm>
            <a:off x="0" y="893520"/>
            <a:ext cx="9140760" cy="1407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Номер слайда 3_7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718AA95-A7D4-4EDD-9242-B841F5866452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pic>
        <p:nvPicPr>
          <p:cNvPr id="199" name="Рисунок 14_2" descr="untitled.png"/>
          <p:cNvPicPr/>
          <p:nvPr/>
        </p:nvPicPr>
        <p:blipFill>
          <a:blip r:embed="rId1"/>
          <a:srcRect l="12362" t="16319" r="13501" b="23631"/>
          <a:stretch/>
        </p:blipFill>
        <p:spPr>
          <a:xfrm>
            <a:off x="7362720" y="149400"/>
            <a:ext cx="1778040" cy="491400"/>
          </a:xfrm>
          <a:prstGeom prst="rect">
            <a:avLst/>
          </a:prstGeom>
          <a:ln w="0">
            <a:noFill/>
          </a:ln>
        </p:spPr>
      </p:pic>
      <p:sp>
        <p:nvSpPr>
          <p:cNvPr id="200" name="Прямоугольник 10_2"/>
          <p:cNvSpPr/>
          <p:nvPr/>
        </p:nvSpPr>
        <p:spPr>
          <a:xfrm>
            <a:off x="360000" y="1440000"/>
            <a:ext cx="8458200" cy="1614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Постановлением Правительства области от 15 марта 2022 года № 315 утвержден План мероприятий, связанный с предотвращением влияния ухудшения геополитической и экономической ситуации на развитие отраслей экономики региона, в целях обеспечения социально-экономической стабильности в Вологодской области.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01" name="Стрелка вниз 1_2"/>
          <p:cNvSpPr/>
          <p:nvPr/>
        </p:nvSpPr>
        <p:spPr>
          <a:xfrm>
            <a:off x="4033440" y="3060000"/>
            <a:ext cx="644760" cy="72036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2" name="Прямоугольник 12_7"/>
          <p:cNvSpPr/>
          <p:nvPr/>
        </p:nvSpPr>
        <p:spPr>
          <a:xfrm>
            <a:off x="862200" y="3960000"/>
            <a:ext cx="8136000" cy="243576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 целью обеспечения доступа субъектов малого и среднего предпринимательства к финансовым ресурсам 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докапитализирован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региональный Фонд ресурсной поддержки малого и среднего предпринимательства для предоставления льготных микрозаймов субъектам малого и среднего предпринимательства.</a:t>
            </a:r>
            <a:endParaRPr b="0" lang="ru-RU" sz="22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XO Oriel"/>
            </a:endParaRPr>
          </a:p>
        </p:txBody>
      </p:sp>
      <p:pic>
        <p:nvPicPr>
          <p:cNvPr id="203" name="Picture 2_7" descr="http://sch1770.mskobr.ru/images/img-1353991556_14314903475488782.jpg"/>
          <p:cNvPicPr/>
          <p:nvPr/>
        </p:nvPicPr>
        <p:blipFill>
          <a:blip r:embed="rId2"/>
          <a:srcRect l="0" t="0" r="8019" b="0"/>
          <a:stretch/>
        </p:blipFill>
        <p:spPr>
          <a:xfrm>
            <a:off x="0" y="4500000"/>
            <a:ext cx="824400" cy="89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Номер слайда 3_0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F6A9DB6-E775-4663-8CAB-31C33734C90E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sp>
        <p:nvSpPr>
          <p:cNvPr id="90" name="Прямоугольник 4_1"/>
          <p:cNvSpPr/>
          <p:nvPr/>
        </p:nvSpPr>
        <p:spPr>
          <a:xfrm>
            <a:off x="0" y="0"/>
            <a:ext cx="8313120" cy="1064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Закон о «Вологодском гектаре»</a:t>
            </a:r>
            <a:endParaRPr b="0" lang="ru-RU" sz="32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(от 28.12.2018 № 4476-ОЗ)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91" name="Прямоугольник 5_1"/>
          <p:cNvSpPr/>
          <p:nvPr/>
        </p:nvSpPr>
        <p:spPr>
          <a:xfrm>
            <a:off x="0" y="1052640"/>
            <a:ext cx="9140760" cy="1407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Прямоугольник 7_1"/>
          <p:cNvSpPr/>
          <p:nvPr/>
        </p:nvSpPr>
        <p:spPr>
          <a:xfrm>
            <a:off x="0" y="1373040"/>
            <a:ext cx="9140760" cy="5299560"/>
          </a:xfrm>
          <a:prstGeom prst="rect">
            <a:avLst/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>
              <a:lnSpc>
                <a:spcPct val="100000"/>
              </a:lnSpc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1) предоставление земельных участков:</a:t>
            </a:r>
            <a:endParaRPr b="0" lang="ru-RU" sz="1900" spc="-1" strike="noStrike">
              <a:latin typeface="XO Oriel"/>
            </a:endParaRPr>
          </a:p>
          <a:p>
            <a:pPr marL="361800" indent="-177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гражданам Российской Федерации, достигшим совершеннолетия, проживающим на территории Российской Федерации;</a:t>
            </a:r>
            <a:endParaRPr b="0" lang="ru-RU" sz="1900" spc="-1" strike="noStrike">
              <a:latin typeface="XO Oriel"/>
            </a:endParaRPr>
          </a:p>
          <a:p>
            <a:pPr marL="361800" indent="-177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юридическим лицам, зарегистрированным на территории Российской Федерации, осуществляющим производство и (или) переработку сельскохозяйственной продукции;</a:t>
            </a:r>
            <a:endParaRPr b="0" lang="ru-RU" sz="1900" spc="-1" strike="noStrike">
              <a:latin typeface="XO Oriel"/>
            </a:endParaRPr>
          </a:p>
          <a:p>
            <a:pPr marL="361800" indent="-17784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предоставление земельных участков в собственность бесплатно осуществляется для сельскохозяйственного использования (за исключением садоводства)</a:t>
            </a:r>
            <a:endParaRPr b="0" lang="ru-RU" sz="1900" spc="-1" strike="noStrike">
              <a:latin typeface="XO Oriel"/>
            </a:endParaRPr>
          </a:p>
          <a:p>
            <a:pPr marL="361800" indent="-177840" algn="just"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latin typeface="XO Oriel"/>
            </a:endParaRPr>
          </a:p>
          <a:p>
            <a:pPr marL="361800" indent="-177840">
              <a:lnSpc>
                <a:spcPct val="100000"/>
              </a:lnSpc>
              <a:tabLst>
                <a:tab algn="l" pos="0"/>
              </a:tabLst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2) максимальные размеры предоставляемых земельных участков:</a:t>
            </a:r>
            <a:endParaRPr b="0" lang="ru-RU" sz="1900" spc="-1" strike="noStrike">
              <a:latin typeface="XO Oriel"/>
            </a:endParaRPr>
          </a:p>
          <a:p>
            <a:pPr marL="361800" indent="-177840"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2,5 га – гражданам для личного подсобного хозяйства;</a:t>
            </a:r>
            <a:endParaRPr b="0" lang="ru-RU" sz="19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 га – гражданам для иных целей, за исключением для личного подсобного хозяйства;</a:t>
            </a:r>
            <a:endParaRPr b="0" lang="ru-RU" sz="19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100 га – юридическим лицам.</a:t>
            </a:r>
            <a:endParaRPr b="0" lang="ru-RU" sz="19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3) минимальный размер предоставляемых земельных участков 1 га</a:t>
            </a:r>
            <a:r>
              <a:rPr b="1" lang="en-US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b="0" lang="ru-RU" sz="19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900" spc="-1" strike="noStrike">
              <a:latin typeface="XO Orie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4) однократное предоставление земельных участков.</a:t>
            </a:r>
            <a:endParaRPr b="0" lang="ru-RU" sz="1900" spc="-1" strike="noStrike">
              <a:latin typeface="XO Oriel"/>
            </a:endParaRPr>
          </a:p>
        </p:txBody>
      </p:sp>
      <p:pic>
        <p:nvPicPr>
          <p:cNvPr id="93" name="Рисунок 6_1" descr="untitled.png"/>
          <p:cNvPicPr/>
          <p:nvPr/>
        </p:nvPicPr>
        <p:blipFill>
          <a:blip r:embed="rId1"/>
          <a:srcRect l="12362" t="16319" r="13501" b="23631"/>
          <a:stretch/>
        </p:blipFill>
        <p:spPr>
          <a:xfrm>
            <a:off x="7362720" y="270000"/>
            <a:ext cx="1778040" cy="49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рямоугольник 65"/>
          <p:cNvSpPr/>
          <p:nvPr/>
        </p:nvSpPr>
        <p:spPr>
          <a:xfrm>
            <a:off x="0" y="0"/>
            <a:ext cx="9140760" cy="942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7620120"/>
                <a:tab algn="l" pos="8429760"/>
              </a:tabLst>
            </a:pPr>
            <a:r>
              <a:rPr b="1" lang="en-US" sz="2800" spc="26" strike="noStrike">
                <a:solidFill>
                  <a:srgbClr val="000000"/>
                </a:solidFill>
                <a:latin typeface="Times New Roman"/>
                <a:ea typeface="DejaVu Sans"/>
              </a:rPr>
              <a:t>I-III </a:t>
            </a:r>
            <a:r>
              <a:rPr b="1" lang="ru-RU" sz="2800" spc="26" strike="noStrike">
                <a:solidFill>
                  <a:srgbClr val="000000"/>
                </a:solidFill>
                <a:latin typeface="Times New Roman"/>
                <a:ea typeface="DejaVu Sans"/>
              </a:rPr>
              <a:t>этапы реализации проекта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  <a:tabLst>
                <a:tab algn="l" pos="7620120"/>
                <a:tab algn="l" pos="842976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«ВОЛОГОДСКИЙ ГЕКТАР»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95" name="Прямоугольник 72"/>
          <p:cNvSpPr/>
          <p:nvPr/>
        </p:nvSpPr>
        <p:spPr>
          <a:xfrm>
            <a:off x="0" y="1052640"/>
            <a:ext cx="9140760" cy="1407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Прямоугольник 105"/>
          <p:cNvSpPr/>
          <p:nvPr/>
        </p:nvSpPr>
        <p:spPr>
          <a:xfrm>
            <a:off x="6228360" y="1440000"/>
            <a:ext cx="2912400" cy="47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  районы </a:t>
            </a:r>
            <a:r>
              <a:rPr b="1" lang="en-US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этапа: Вожегодский, Вашкинский, Никольский </a:t>
            </a: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районы области</a:t>
            </a: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 районы </a:t>
            </a:r>
            <a:r>
              <a:rPr b="1" lang="en-US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II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этапа:  Бабаевский, Вытегорский, Харовский</a:t>
            </a: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районы области</a:t>
            </a: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районы Ш этапа:</a:t>
            </a: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Белозерский, Тарногский районы области </a:t>
            </a: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  <a:p>
            <a:pPr marL="181080" indent="-17784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latin typeface="XO Oriel"/>
            </a:endParaRPr>
          </a:p>
        </p:txBody>
      </p:sp>
      <p:sp>
        <p:nvSpPr>
          <p:cNvPr id="97" name="Прямоугольник 9"/>
          <p:cNvSpPr/>
          <p:nvPr/>
        </p:nvSpPr>
        <p:spPr>
          <a:xfrm>
            <a:off x="0" y="5715000"/>
            <a:ext cx="9140760" cy="63828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Общая площадь земель для предоставления составляет 3 836 га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7010280" y="6309360"/>
            <a:ext cx="2130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E2EEA14-5B7B-43A2-96BD-7D22CB73552B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pic>
        <p:nvPicPr>
          <p:cNvPr id="99" name="Рисунок 10" descr="untitled.png"/>
          <p:cNvPicPr/>
          <p:nvPr/>
        </p:nvPicPr>
        <p:blipFill>
          <a:blip r:embed="rId1"/>
          <a:srcRect l="12362" t="16319" r="13501" b="23631"/>
          <a:stretch/>
        </p:blipFill>
        <p:spPr>
          <a:xfrm>
            <a:off x="7362720" y="258480"/>
            <a:ext cx="1778040" cy="491400"/>
          </a:xfrm>
          <a:prstGeom prst="rect">
            <a:avLst/>
          </a:prstGeom>
          <a:ln w="0">
            <a:noFill/>
          </a:ln>
        </p:spPr>
      </p:pic>
      <p:sp>
        <p:nvSpPr>
          <p:cNvPr id="100" name="Прямоугольник 11"/>
          <p:cNvSpPr/>
          <p:nvPr/>
        </p:nvSpPr>
        <p:spPr>
          <a:xfrm>
            <a:off x="5869440" y="3565080"/>
            <a:ext cx="356760" cy="212760"/>
          </a:xfrm>
          <a:prstGeom prst="rect">
            <a:avLst/>
          </a:prstGeom>
          <a:solidFill>
            <a:srgbClr val="f69f1e"/>
          </a:solidFill>
          <a:ln>
            <a:solidFill>
              <a:srgbClr val="f7964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Прямоугольник 12"/>
          <p:cNvSpPr/>
          <p:nvPr/>
        </p:nvSpPr>
        <p:spPr>
          <a:xfrm>
            <a:off x="5869440" y="2125080"/>
            <a:ext cx="356760" cy="2127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2" descr=""/>
          <p:cNvPicPr/>
          <p:nvPr/>
        </p:nvPicPr>
        <p:blipFill>
          <a:blip r:embed="rId2"/>
          <a:stretch/>
        </p:blipFill>
        <p:spPr>
          <a:xfrm>
            <a:off x="0" y="1700640"/>
            <a:ext cx="5240160" cy="2828520"/>
          </a:xfrm>
          <a:prstGeom prst="rect">
            <a:avLst/>
          </a:prstGeom>
          <a:ln w="9525">
            <a:noFill/>
          </a:ln>
        </p:spPr>
      </p:pic>
      <p:sp>
        <p:nvSpPr>
          <p:cNvPr id="103" name="Прямоугольник 13"/>
          <p:cNvSpPr/>
          <p:nvPr/>
        </p:nvSpPr>
        <p:spPr>
          <a:xfrm>
            <a:off x="5869440" y="4714920"/>
            <a:ext cx="356760" cy="212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_1" descr=""/>
          <p:cNvPicPr/>
          <p:nvPr/>
        </p:nvPicPr>
        <p:blipFill>
          <a:blip r:embed="rId1"/>
          <a:srcRect l="0" t="11272" r="925" b="4224"/>
          <a:stretch/>
        </p:blipFill>
        <p:spPr>
          <a:xfrm>
            <a:off x="0" y="1989000"/>
            <a:ext cx="9140760" cy="4605120"/>
          </a:xfrm>
          <a:prstGeom prst="rect">
            <a:avLst/>
          </a:prstGeom>
          <a:ln w="9525">
            <a:noFill/>
          </a:ln>
        </p:spPr>
      </p:pic>
      <p:sp>
        <p:nvSpPr>
          <p:cNvPr id="105" name="Номер слайда 3_5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F7BCD3A-4DAC-414F-B67A-58D953730555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sp>
        <p:nvSpPr>
          <p:cNvPr id="106" name="TextBox 4_0"/>
          <p:cNvSpPr/>
          <p:nvPr/>
        </p:nvSpPr>
        <p:spPr>
          <a:xfrm>
            <a:off x="0" y="0"/>
            <a:ext cx="7737120" cy="942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Государственная информационная система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«Вологодский гектар»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07" name="Прямоугольник 6_2"/>
          <p:cNvSpPr/>
          <p:nvPr/>
        </p:nvSpPr>
        <p:spPr>
          <a:xfrm>
            <a:off x="0" y="908640"/>
            <a:ext cx="9140760" cy="1299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Прямоугольник 7_3"/>
          <p:cNvSpPr/>
          <p:nvPr/>
        </p:nvSpPr>
        <p:spPr>
          <a:xfrm>
            <a:off x="2422080" y="908640"/>
            <a:ext cx="420588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cf2e2b"/>
                </a:solidFill>
                <a:latin typeface="Calibri"/>
                <a:ea typeface="DejaVu Sans"/>
              </a:rPr>
              <a:t>gektar35.ru</a:t>
            </a:r>
            <a:endParaRPr b="0" lang="ru-RU" sz="6600" spc="-1" strike="noStrike">
              <a:latin typeface="XO Oriel"/>
            </a:endParaRPr>
          </a:p>
        </p:txBody>
      </p:sp>
      <p:sp>
        <p:nvSpPr>
          <p:cNvPr id="109" name="Стрелка вправо 8_0"/>
          <p:cNvSpPr/>
          <p:nvPr/>
        </p:nvSpPr>
        <p:spPr>
          <a:xfrm>
            <a:off x="8028360" y="1989000"/>
            <a:ext cx="428760" cy="2847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10" name="Рисунок 11_0" descr="выбрать участок.png"/>
          <p:cNvPicPr/>
          <p:nvPr/>
        </p:nvPicPr>
        <p:blipFill>
          <a:blip r:embed="rId2"/>
          <a:srcRect l="0" t="9400" r="1177" b="9400"/>
          <a:stretch/>
        </p:blipFill>
        <p:spPr>
          <a:xfrm>
            <a:off x="0" y="1917000"/>
            <a:ext cx="9140760" cy="4245120"/>
          </a:xfrm>
          <a:prstGeom prst="rect">
            <a:avLst/>
          </a:prstGeom>
          <a:ln w="0">
            <a:noFill/>
          </a:ln>
        </p:spPr>
      </p:pic>
      <p:sp>
        <p:nvSpPr>
          <p:cNvPr id="111" name="Стрелка вправо 12_0"/>
          <p:cNvSpPr/>
          <p:nvPr/>
        </p:nvSpPr>
        <p:spPr>
          <a:xfrm>
            <a:off x="6876360" y="2349000"/>
            <a:ext cx="428760" cy="21276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>
            <a:solidFill>
              <a:srgbClr val="be4b48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12" name="Рисунок 15_0" descr="точки.png"/>
          <p:cNvPicPr/>
          <p:nvPr/>
        </p:nvPicPr>
        <p:blipFill>
          <a:blip r:embed="rId3"/>
          <a:srcRect l="0" t="9401" r="1175" b="6206"/>
          <a:stretch/>
        </p:blipFill>
        <p:spPr>
          <a:xfrm>
            <a:off x="0" y="1917000"/>
            <a:ext cx="9140760" cy="438912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2_2" descr="https://shtrafsud.ru/wp-content/uploads/2018/06/ris.-4.-emblema-servisa-gosuslugi..jpg"/>
          <p:cNvPicPr/>
          <p:nvPr/>
        </p:nvPicPr>
        <p:blipFill>
          <a:blip r:embed="rId4"/>
          <a:stretch/>
        </p:blipFill>
        <p:spPr>
          <a:xfrm>
            <a:off x="106560" y="1118520"/>
            <a:ext cx="1832400" cy="71820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13_0" descr="untitled.png"/>
          <p:cNvPicPr/>
          <p:nvPr/>
        </p:nvPicPr>
        <p:blipFill>
          <a:blip r:embed="rId5"/>
          <a:srcRect l="12362" t="16319" r="13501" b="23631"/>
          <a:stretch/>
        </p:blipFill>
        <p:spPr>
          <a:xfrm>
            <a:off x="7353720" y="207000"/>
            <a:ext cx="1778040" cy="49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Номер слайда 3_2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D95FCB8-BA80-4838-B252-868C079357C4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sp>
        <p:nvSpPr>
          <p:cNvPr id="116" name="Скругленный прямоугольник 4_7"/>
          <p:cNvSpPr/>
          <p:nvPr/>
        </p:nvSpPr>
        <p:spPr>
          <a:xfrm>
            <a:off x="467640" y="1340640"/>
            <a:ext cx="2229120" cy="1436760"/>
          </a:xfrm>
          <a:prstGeom prst="roundRect">
            <a:avLst>
              <a:gd name="adj" fmla="val 10000"/>
            </a:avLst>
          </a:prstGeom>
          <a:blipFill rotWithShape="0">
            <a:blip r:embed="rId1"/>
            <a:srcRect/>
            <a:stretch/>
          </a:blipFill>
          <a:ln>
            <a:solidFill>
              <a:srgbClr val="f9f9f9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7" name="Скругленный прямоугольник 5_1"/>
          <p:cNvSpPr/>
          <p:nvPr/>
        </p:nvSpPr>
        <p:spPr>
          <a:xfrm>
            <a:off x="3636000" y="1556640"/>
            <a:ext cx="2013120" cy="860760"/>
          </a:xfrm>
          <a:prstGeom prst="roundRect">
            <a:avLst>
              <a:gd name="adj" fmla="val 10000"/>
            </a:avLst>
          </a:prstGeom>
          <a:blipFill rotWithShape="0">
            <a:blip r:embed="rId2"/>
            <a:srcRect/>
            <a:stretch/>
          </a:blipFill>
          <a:ln>
            <a:solidFill>
              <a:srgbClr val="f9f9f9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2">
              <a:tint val="50000"/>
              <a:hueOff val="842838"/>
              <a:satOff val="-1157"/>
              <a:lumOff val="1863"/>
              <a:alphaOff val="0"/>
            </a:schemeClr>
          </a:effectRef>
          <a:fontRef idx="minor"/>
        </p:style>
      </p:sp>
      <p:sp>
        <p:nvSpPr>
          <p:cNvPr id="118" name="Скругленный прямоугольник 6_1"/>
          <p:cNvSpPr/>
          <p:nvPr/>
        </p:nvSpPr>
        <p:spPr>
          <a:xfrm>
            <a:off x="6444360" y="1340640"/>
            <a:ext cx="2085120" cy="1364760"/>
          </a:xfrm>
          <a:prstGeom prst="roundRect">
            <a:avLst>
              <a:gd name="adj" fmla="val 10000"/>
            </a:avLst>
          </a:prstGeom>
          <a:blipFill rotWithShape="0">
            <a:blip r:embed="rId3"/>
            <a:srcRect/>
            <a:stretch/>
          </a:blipFill>
          <a:ln>
            <a:solidFill>
              <a:srgbClr val="f9f9f9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2">
              <a:tint val="50000"/>
              <a:hueOff val="1685677"/>
              <a:satOff val="-2314"/>
              <a:lumOff val="3726"/>
              <a:alphaOff val="0"/>
            </a:schemeClr>
          </a:effectRef>
          <a:fontRef idx="minor"/>
        </p:style>
      </p:sp>
      <p:sp>
        <p:nvSpPr>
          <p:cNvPr id="119" name="Скругленный прямоугольник 8_1"/>
          <p:cNvSpPr/>
          <p:nvPr/>
        </p:nvSpPr>
        <p:spPr>
          <a:xfrm>
            <a:off x="6732360" y="3659400"/>
            <a:ext cx="1148760" cy="1220760"/>
          </a:xfrm>
          <a:prstGeom prst="roundRect">
            <a:avLst>
              <a:gd name="adj" fmla="val 10000"/>
            </a:avLst>
          </a:prstGeom>
          <a:blipFill rotWithShape="0">
            <a:blip r:embed="rId4"/>
            <a:srcRect/>
            <a:stretch/>
          </a:blipFill>
          <a:ln>
            <a:solidFill>
              <a:srgbClr val="f9f9f9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2">
              <a:tint val="50000"/>
              <a:hueOff val="3371353"/>
              <a:satOff val="-4627"/>
              <a:lumOff val="7451"/>
              <a:alphaOff val="0"/>
            </a:schemeClr>
          </a:effectRef>
          <a:fontRef idx="minor"/>
        </p:style>
      </p:sp>
      <p:sp>
        <p:nvSpPr>
          <p:cNvPr id="120" name="Скругленный прямоугольник 9_1"/>
          <p:cNvSpPr/>
          <p:nvPr/>
        </p:nvSpPr>
        <p:spPr>
          <a:xfrm>
            <a:off x="3868200" y="3539520"/>
            <a:ext cx="1364760" cy="1220760"/>
          </a:xfrm>
          <a:prstGeom prst="roundRect">
            <a:avLst>
              <a:gd name="adj" fmla="val 10000"/>
            </a:avLst>
          </a:prstGeom>
          <a:blipFill rotWithShape="0">
            <a:blip r:embed="rId5"/>
            <a:srcRect/>
            <a:stretch/>
          </a:blipFill>
          <a:ln>
            <a:solidFill>
              <a:srgbClr val="f9f9f9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2">
              <a:tint val="50000"/>
              <a:hueOff val="4214191"/>
              <a:satOff val="-5784"/>
              <a:lumOff val="9314"/>
              <a:alphaOff val="0"/>
            </a:schemeClr>
          </a:effectRef>
          <a:fontRef idx="minor"/>
        </p:style>
      </p:sp>
      <p:sp>
        <p:nvSpPr>
          <p:cNvPr id="121" name="Скругленный прямоугольник 10_1"/>
          <p:cNvSpPr/>
          <p:nvPr/>
        </p:nvSpPr>
        <p:spPr>
          <a:xfrm>
            <a:off x="752400" y="3705120"/>
            <a:ext cx="1797120" cy="1220760"/>
          </a:xfrm>
          <a:prstGeom prst="roundRect">
            <a:avLst>
              <a:gd name="adj" fmla="val 10000"/>
            </a:avLst>
          </a:prstGeom>
          <a:blipFill rotWithShape="0">
            <a:blip r:embed="rId6"/>
            <a:srcRect/>
            <a:stretch/>
          </a:blipFill>
          <a:ln>
            <a:solidFill>
              <a:srgbClr val="f9f9f9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accent2">
              <a:tint val="50000"/>
              <a:hueOff val="5057030"/>
              <a:satOff val="-6941"/>
              <a:lumOff val="11177"/>
              <a:alphaOff val="0"/>
            </a:schemeClr>
          </a:effectRef>
          <a:fontRef idx="minor"/>
        </p:style>
      </p:sp>
      <p:sp>
        <p:nvSpPr>
          <p:cNvPr id="122" name="Прямоугольник 11_1"/>
          <p:cNvSpPr/>
          <p:nvPr/>
        </p:nvSpPr>
        <p:spPr>
          <a:xfrm>
            <a:off x="179640" y="116640"/>
            <a:ext cx="69094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Схема предоставления «Вологодского гектара» в рамках «Единого окна» 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23" name="Прямоугольник 12_1"/>
          <p:cNvSpPr/>
          <p:nvPr/>
        </p:nvSpPr>
        <p:spPr>
          <a:xfrm>
            <a:off x="0" y="908640"/>
            <a:ext cx="9140760" cy="1407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4" name="Группа 13_1"/>
          <p:cNvGrpSpPr/>
          <p:nvPr/>
        </p:nvGrpSpPr>
        <p:grpSpPr>
          <a:xfrm>
            <a:off x="765720" y="2580480"/>
            <a:ext cx="2437560" cy="606600"/>
            <a:chOff x="765720" y="2580480"/>
            <a:chExt cx="2437560" cy="606600"/>
          </a:xfrm>
        </p:grpSpPr>
        <p:sp>
          <p:nvSpPr>
            <p:cNvPr id="125" name="Скругленный прямоугольник 14_1"/>
            <p:cNvSpPr/>
            <p:nvPr/>
          </p:nvSpPr>
          <p:spPr>
            <a:xfrm>
              <a:off x="765720" y="2580480"/>
              <a:ext cx="2437560" cy="606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fc1be"/>
                </a:gs>
                <a:gs pos="100000">
                  <a:srgbClr val="ffe5e5"/>
                </a:gs>
              </a:gsLst>
              <a:lin ang="16200000"/>
            </a:gradFill>
            <a:ln w="0">
              <a:noFill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threeP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26" name="Скругленный прямоугольник 4_8"/>
            <p:cNvSpPr/>
            <p:nvPr/>
          </p:nvSpPr>
          <p:spPr>
            <a:xfrm>
              <a:off x="786600" y="2598480"/>
              <a:ext cx="2395800" cy="570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Вход на сайт</a:t>
              </a:r>
              <a:endParaRPr b="0" lang="ru-RU" sz="1600" spc="-1" strike="noStrike">
                <a:latin typeface="XO Oriel"/>
              </a:endParaRPr>
            </a:p>
          </p:txBody>
        </p:sp>
      </p:grpSp>
      <p:grpSp>
        <p:nvGrpSpPr>
          <p:cNvPr id="127" name="Группа 16_1"/>
          <p:cNvGrpSpPr/>
          <p:nvPr/>
        </p:nvGrpSpPr>
        <p:grpSpPr>
          <a:xfrm>
            <a:off x="3653280" y="2547000"/>
            <a:ext cx="2347560" cy="672120"/>
            <a:chOff x="3653280" y="2547000"/>
            <a:chExt cx="2347560" cy="672120"/>
          </a:xfrm>
        </p:grpSpPr>
        <p:sp>
          <p:nvSpPr>
            <p:cNvPr id="128" name="Скругленный прямоугольник 17_1"/>
            <p:cNvSpPr/>
            <p:nvPr/>
          </p:nvSpPr>
          <p:spPr>
            <a:xfrm>
              <a:off x="3653280" y="2547000"/>
              <a:ext cx="2347560" cy="672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ec8bf"/>
                </a:gs>
                <a:gs pos="100000">
                  <a:srgbClr val="ffece5"/>
                </a:gs>
              </a:gsLst>
              <a:lin ang="16200000"/>
            </a:gradFill>
            <a:ln w="0">
              <a:noFill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threeP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780253"/>
                <a:satOff val="-973"/>
                <a:lumOff val="229"/>
                <a:alphaOff val="0"/>
              </a:schemeClr>
            </a:fillRef>
            <a:effectRef idx="1">
              <a:schemeClr val="accent2">
                <a:hueOff val="780253"/>
                <a:satOff val="-973"/>
                <a:lumOff val="229"/>
                <a:alphaOff val="0"/>
              </a:schemeClr>
            </a:effectRef>
            <a:fontRef idx="minor"/>
          </p:style>
        </p:sp>
        <p:sp>
          <p:nvSpPr>
            <p:cNvPr id="129" name="Скругленный прямоугольник 4_9"/>
            <p:cNvSpPr/>
            <p:nvPr/>
          </p:nvSpPr>
          <p:spPr>
            <a:xfrm>
              <a:off x="3682440" y="2566800"/>
              <a:ext cx="2289240" cy="63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Авторизация через ЕСИА</a:t>
              </a:r>
              <a:endParaRPr b="0" lang="ru-RU" sz="1600" spc="-1" strike="noStrike">
                <a:latin typeface="XO Oriel"/>
              </a:endParaRPr>
            </a:p>
          </p:txBody>
        </p:sp>
      </p:grpSp>
      <p:grpSp>
        <p:nvGrpSpPr>
          <p:cNvPr id="130" name="Группа 19_1"/>
          <p:cNvGrpSpPr/>
          <p:nvPr/>
        </p:nvGrpSpPr>
        <p:grpSpPr>
          <a:xfrm>
            <a:off x="6382800" y="2554200"/>
            <a:ext cx="2300760" cy="711720"/>
            <a:chOff x="6382800" y="2554200"/>
            <a:chExt cx="2300760" cy="711720"/>
          </a:xfrm>
        </p:grpSpPr>
        <p:sp>
          <p:nvSpPr>
            <p:cNvPr id="131" name="Скругленный прямоугольник 20_1"/>
            <p:cNvSpPr/>
            <p:nvPr/>
          </p:nvSpPr>
          <p:spPr>
            <a:xfrm>
              <a:off x="6382800" y="2554200"/>
              <a:ext cx="2300760" cy="7117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ed4bf"/>
                </a:gs>
                <a:gs pos="100000">
                  <a:srgbClr val="ffefe5"/>
                </a:gs>
              </a:gsLst>
              <a:lin ang="16200000"/>
            </a:gradFill>
            <a:ln w="0">
              <a:noFill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threeP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/>
          </p:style>
        </p:sp>
        <p:sp>
          <p:nvSpPr>
            <p:cNvPr id="132" name="Скругленный прямоугольник 4_10"/>
            <p:cNvSpPr/>
            <p:nvPr/>
          </p:nvSpPr>
          <p:spPr>
            <a:xfrm>
              <a:off x="6411600" y="2575080"/>
              <a:ext cx="2243520" cy="66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Выбор участка</a:t>
              </a:r>
              <a:endParaRPr b="0" lang="ru-RU" sz="1600" spc="-1" strike="noStrike">
                <a:latin typeface="XO Oriel"/>
              </a:endParaRPr>
            </a:p>
          </p:txBody>
        </p:sp>
      </p:grpSp>
      <p:grpSp>
        <p:nvGrpSpPr>
          <p:cNvPr id="133" name="Группа 25_1"/>
          <p:cNvGrpSpPr/>
          <p:nvPr/>
        </p:nvGrpSpPr>
        <p:grpSpPr>
          <a:xfrm>
            <a:off x="6185160" y="4752720"/>
            <a:ext cx="2554560" cy="1220760"/>
            <a:chOff x="6185160" y="4752720"/>
            <a:chExt cx="2554560" cy="1220760"/>
          </a:xfrm>
        </p:grpSpPr>
        <p:sp>
          <p:nvSpPr>
            <p:cNvPr id="134" name="Скругленный прямоугольник 26_1"/>
            <p:cNvSpPr/>
            <p:nvPr/>
          </p:nvSpPr>
          <p:spPr>
            <a:xfrm>
              <a:off x="6185160" y="4752720"/>
              <a:ext cx="2554560" cy="12207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ef5bf"/>
                </a:gs>
                <a:gs pos="100000">
                  <a:srgbClr val="fffbe6"/>
                </a:gs>
              </a:gsLst>
              <a:lin ang="16200000"/>
            </a:gradFill>
            <a:ln w="0">
              <a:noFill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threeP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/>
          </p:style>
        </p:sp>
        <p:sp>
          <p:nvSpPr>
            <p:cNvPr id="135" name="Скругленный прямоугольник 4_11"/>
            <p:cNvSpPr/>
            <p:nvPr/>
          </p:nvSpPr>
          <p:spPr>
            <a:xfrm>
              <a:off x="6260040" y="4788360"/>
              <a:ext cx="2404800" cy="1149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Направление заявления о предварительном согласовании.</a:t>
              </a:r>
              <a:endParaRPr b="0" lang="ru-RU" sz="1400" spc="-1" strike="noStrike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Решение о предварительном согласовании/отказ</a:t>
              </a:r>
              <a:endParaRPr b="0" lang="ru-RU" sz="1400" spc="-1" strike="noStrike">
                <a:latin typeface="XO Oriel"/>
              </a:endParaRPr>
            </a:p>
          </p:txBody>
        </p:sp>
      </p:grpSp>
      <p:grpSp>
        <p:nvGrpSpPr>
          <p:cNvPr id="136" name="Группа 28_1"/>
          <p:cNvGrpSpPr/>
          <p:nvPr/>
        </p:nvGrpSpPr>
        <p:grpSpPr>
          <a:xfrm>
            <a:off x="2994840" y="4765680"/>
            <a:ext cx="2665440" cy="1195200"/>
            <a:chOff x="2994840" y="4765680"/>
            <a:chExt cx="2665440" cy="1195200"/>
          </a:xfrm>
        </p:grpSpPr>
        <p:sp>
          <p:nvSpPr>
            <p:cNvPr id="137" name="Скругленный прямоугольник 29_1"/>
            <p:cNvSpPr/>
            <p:nvPr/>
          </p:nvSpPr>
          <p:spPr>
            <a:xfrm>
              <a:off x="2994840" y="4765680"/>
              <a:ext cx="2665440" cy="11952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f4fdc1"/>
                </a:gs>
                <a:gs pos="100000">
                  <a:srgbClr val="fbffe6"/>
                </a:gs>
              </a:gsLst>
              <a:lin ang="16200000"/>
            </a:gradFill>
            <a:ln w="0">
              <a:noFill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threeP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901266"/>
                <a:satOff val="-4866"/>
                <a:lumOff val="1144"/>
                <a:alphaOff val="0"/>
              </a:schemeClr>
            </a:fillRef>
            <a:effectRef idx="1">
              <a:schemeClr val="accent2">
                <a:hueOff val="3901266"/>
                <a:satOff val="-4866"/>
                <a:lumOff val="1144"/>
                <a:alphaOff val="0"/>
              </a:schemeClr>
            </a:effectRef>
            <a:fontRef idx="minor"/>
          </p:style>
        </p:sp>
        <p:sp>
          <p:nvSpPr>
            <p:cNvPr id="138" name="Скругленный прямоугольник 4_12"/>
            <p:cNvSpPr/>
            <p:nvPr/>
          </p:nvSpPr>
          <p:spPr>
            <a:xfrm>
              <a:off x="3242880" y="4765680"/>
              <a:ext cx="2154240" cy="1125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Межевание участка заявителем и постановка на кадастровый учет</a:t>
              </a:r>
              <a:endParaRPr b="0" lang="ru-RU" sz="1400" spc="-1" strike="noStrike">
                <a:latin typeface="XO Oriel"/>
              </a:endParaRPr>
            </a:p>
          </p:txBody>
        </p:sp>
      </p:grpSp>
      <p:grpSp>
        <p:nvGrpSpPr>
          <p:cNvPr id="139" name="Группа 31_1"/>
          <p:cNvGrpSpPr/>
          <p:nvPr/>
        </p:nvGrpSpPr>
        <p:grpSpPr>
          <a:xfrm>
            <a:off x="364680" y="4858920"/>
            <a:ext cx="2109600" cy="1089720"/>
            <a:chOff x="364680" y="4858920"/>
            <a:chExt cx="2109600" cy="1089720"/>
          </a:xfrm>
        </p:grpSpPr>
        <p:sp>
          <p:nvSpPr>
            <p:cNvPr id="140" name="Скругленный прямоугольник 32_1"/>
            <p:cNvSpPr/>
            <p:nvPr/>
          </p:nvSpPr>
          <p:spPr>
            <a:xfrm>
              <a:off x="364680" y="4858920"/>
              <a:ext cx="2109600" cy="10897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e3fbc2"/>
                </a:gs>
                <a:gs pos="100000">
                  <a:srgbClr val="f4ffe6"/>
                </a:gs>
              </a:gsLst>
              <a:lin ang="16200000"/>
            </a:gradFill>
            <a:ln w="0">
              <a:noFill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threeP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/>
          </p:style>
        </p:sp>
        <p:sp>
          <p:nvSpPr>
            <p:cNvPr id="141" name="Скругленный прямоугольник 4_13"/>
            <p:cNvSpPr/>
            <p:nvPr/>
          </p:nvSpPr>
          <p:spPr>
            <a:xfrm>
              <a:off x="412920" y="4890960"/>
              <a:ext cx="2013120" cy="102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tIns="45000" bIns="4500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Предоставление земельного участка, регистрация права собственности</a:t>
              </a:r>
              <a:endParaRPr b="0" lang="ru-RU" sz="1400" spc="-1" strike="noStrike">
                <a:latin typeface="XO Oriel"/>
              </a:endParaRPr>
            </a:p>
          </p:txBody>
        </p:sp>
      </p:grpSp>
      <p:grpSp>
        <p:nvGrpSpPr>
          <p:cNvPr id="142" name="Группа 34_1"/>
          <p:cNvGrpSpPr/>
          <p:nvPr/>
        </p:nvGrpSpPr>
        <p:grpSpPr>
          <a:xfrm>
            <a:off x="2850480" y="1861920"/>
            <a:ext cx="692280" cy="249120"/>
            <a:chOff x="2850480" y="1861920"/>
            <a:chExt cx="692280" cy="249120"/>
          </a:xfrm>
        </p:grpSpPr>
        <p:sp>
          <p:nvSpPr>
            <p:cNvPr id="143" name="Стрелка вправо 35_1"/>
            <p:cNvSpPr/>
            <p:nvPr/>
          </p:nvSpPr>
          <p:spPr>
            <a:xfrm flipV="1" rot="21544200">
              <a:off x="2851920" y="1867320"/>
              <a:ext cx="688680" cy="237960"/>
            </a:xfrm>
            <a:prstGeom prst="rightArrow">
              <a:avLst>
                <a:gd name="adj1" fmla="val 60000"/>
                <a:gd name="adj2" fmla="val 50000"/>
              </a:avLst>
            </a:prstGeom>
            <a:gradFill rotWithShape="0">
              <a:gsLst>
                <a:gs pos="0">
                  <a:srgbClr val="ffc1be"/>
                </a:gs>
                <a:gs pos="100000">
                  <a:srgbClr val="ffe5e5"/>
                </a:gs>
              </a:gsLst>
              <a:lin ang="5058000"/>
            </a:gradFill>
            <a:ln w="0">
              <a:noFill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4" name="Стрелка вправо 4_1"/>
            <p:cNvSpPr/>
            <p:nvPr/>
          </p:nvSpPr>
          <p:spPr>
            <a:xfrm rot="10744200">
              <a:off x="2852280" y="1926720"/>
              <a:ext cx="668520" cy="14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5" name="Стрелка вправо 37_1"/>
          <p:cNvSpPr/>
          <p:nvPr/>
        </p:nvSpPr>
        <p:spPr>
          <a:xfrm flipV="1" rot="21544200">
            <a:off x="5725800" y="1919880"/>
            <a:ext cx="641520" cy="212040"/>
          </a:xfrm>
          <a:prstGeom prst="rightArrow">
            <a:avLst>
              <a:gd name="adj1" fmla="val 60000"/>
              <a:gd name="adj2" fmla="val 50000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5340000"/>
          </a:gradFill>
          <a:ln w="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6" name="Стрелка вправо 38_1"/>
          <p:cNvSpPr/>
          <p:nvPr/>
        </p:nvSpPr>
        <p:spPr>
          <a:xfrm flipV="1" rot="5400000">
            <a:off x="7560360" y="3464640"/>
            <a:ext cx="428760" cy="212760"/>
          </a:xfrm>
          <a:prstGeom prst="rightArrow">
            <a:avLst>
              <a:gd name="adj1" fmla="val 60000"/>
              <a:gd name="adj2" fmla="val 50000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0800000"/>
          </a:gradFill>
          <a:ln w="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7" name="Стрелка вправо 40_1"/>
          <p:cNvSpPr/>
          <p:nvPr/>
        </p:nvSpPr>
        <p:spPr>
          <a:xfrm flipV="1" rot="10800000">
            <a:off x="5720400" y="4208400"/>
            <a:ext cx="854280" cy="212760"/>
          </a:xfrm>
          <a:prstGeom prst="rightArrow">
            <a:avLst>
              <a:gd name="adj1" fmla="val 60000"/>
              <a:gd name="adj2" fmla="val 50000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 w="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8" name="Стрелка вправо 41_1"/>
          <p:cNvSpPr/>
          <p:nvPr/>
        </p:nvSpPr>
        <p:spPr>
          <a:xfrm flipV="1" rot="10800000">
            <a:off x="2858040" y="4144320"/>
            <a:ext cx="857160" cy="201960"/>
          </a:xfrm>
          <a:prstGeom prst="rightArrow">
            <a:avLst>
              <a:gd name="adj1" fmla="val 60000"/>
              <a:gd name="adj2" fmla="val 50000"/>
            </a:avLst>
          </a:prstGeom>
          <a:gradFill rotWithShape="0">
            <a:gsLst>
              <a:gs pos="0">
                <a:srgbClr val="ffc1be"/>
              </a:gs>
              <a:gs pos="100000">
                <a:srgbClr val="ffe5e5"/>
              </a:gs>
            </a:gsLst>
            <a:lin ang="16200000"/>
          </a:gradFill>
          <a:ln w="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9" name="Прямоугольник 43_1"/>
          <p:cNvSpPr/>
          <p:nvPr/>
        </p:nvSpPr>
        <p:spPr>
          <a:xfrm>
            <a:off x="0" y="1124640"/>
            <a:ext cx="478080" cy="638280"/>
          </a:xfrm>
          <a:prstGeom prst="rect">
            <a:avLst/>
          </a:prstGeom>
          <a:noFill/>
          <a:ln w="0">
            <a:noFill/>
          </a:ln>
          <a:effectLst>
            <a:glow rad="63360">
              <a:srgbClr val="eb2722">
                <a:alpha val="40000"/>
              </a:srgbClr>
            </a:glow>
          </a:effectLst>
          <a:scene3d>
            <a:camera prst="orthographicFront"/>
            <a:lightRig dir="t" rig="threePt"/>
          </a:scene3d>
          <a:sp3d extrusionH="25400" contourW="8890">
            <a:bevelT w="38100" h="31750"/>
            <a:contourClr>
              <a:schemeClr val="accent2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  <a:scene3d>
              <a:camera prst="orthographicFront"/>
              <a:lightRig dir="t" rig="threePt"/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f2e2b"/>
                </a:solidFill>
                <a:latin typeface="Times New Roman"/>
                <a:ea typeface="DejaVu Sans"/>
              </a:rPr>
              <a:t>1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50" name="Прямоугольник 44_1"/>
          <p:cNvSpPr/>
          <p:nvPr/>
        </p:nvSpPr>
        <p:spPr>
          <a:xfrm>
            <a:off x="3204000" y="1124640"/>
            <a:ext cx="478080" cy="638280"/>
          </a:xfrm>
          <a:prstGeom prst="rect">
            <a:avLst/>
          </a:prstGeom>
          <a:noFill/>
          <a:ln w="0">
            <a:noFill/>
          </a:ln>
          <a:effectLst>
            <a:glow rad="63360">
              <a:srgbClr val="eb2722">
                <a:alpha val="40000"/>
              </a:srgbClr>
            </a:glow>
          </a:effectLst>
          <a:scene3d>
            <a:camera prst="orthographicFront"/>
            <a:lightRig dir="t" rig="threePt"/>
          </a:scene3d>
          <a:sp3d extrusionH="25400" contourW="8890">
            <a:bevelT w="38100" h="31750"/>
            <a:contourClr>
              <a:schemeClr val="accent2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  <a:scene3d>
              <a:camera prst="orthographicFront"/>
              <a:lightRig dir="t" rig="threePt"/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f2e2b"/>
                </a:solidFill>
                <a:latin typeface="Times New Roman"/>
                <a:ea typeface="DejaVu Sans"/>
              </a:rPr>
              <a:t>2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51" name="Прямоугольник 45_1"/>
          <p:cNvSpPr/>
          <p:nvPr/>
        </p:nvSpPr>
        <p:spPr>
          <a:xfrm>
            <a:off x="6012000" y="1124640"/>
            <a:ext cx="478080" cy="638280"/>
          </a:xfrm>
          <a:prstGeom prst="rect">
            <a:avLst/>
          </a:prstGeom>
          <a:noFill/>
          <a:ln w="0">
            <a:noFill/>
          </a:ln>
          <a:effectLst>
            <a:glow rad="63360">
              <a:srgbClr val="eb2722">
                <a:alpha val="40000"/>
              </a:srgbClr>
            </a:glow>
          </a:effectLst>
          <a:scene3d>
            <a:camera prst="orthographicFront"/>
            <a:lightRig dir="t" rig="threePt"/>
          </a:scene3d>
          <a:sp3d extrusionH="25400" contourW="8890">
            <a:bevelT w="38100" h="31750"/>
            <a:contourClr>
              <a:schemeClr val="accent2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  <a:scene3d>
              <a:camera prst="orthographicFront"/>
              <a:lightRig dir="t" rig="threePt"/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f2e2b"/>
                </a:solidFill>
                <a:latin typeface="Times New Roman"/>
                <a:ea typeface="DejaVu Sans"/>
              </a:rPr>
              <a:t>3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52" name="Прямоугольник 46_1"/>
          <p:cNvSpPr/>
          <p:nvPr/>
        </p:nvSpPr>
        <p:spPr>
          <a:xfrm>
            <a:off x="6212880" y="3367800"/>
            <a:ext cx="478080" cy="638280"/>
          </a:xfrm>
          <a:prstGeom prst="rect">
            <a:avLst/>
          </a:prstGeom>
          <a:noFill/>
          <a:ln w="0">
            <a:noFill/>
          </a:ln>
          <a:effectLst>
            <a:glow rad="63360">
              <a:srgbClr val="eb2722">
                <a:alpha val="40000"/>
              </a:srgbClr>
            </a:glow>
          </a:effectLst>
          <a:scene3d>
            <a:camera prst="orthographicFront"/>
            <a:lightRig dir="t" rig="threePt"/>
          </a:scene3d>
          <a:sp3d extrusionH="25400" contourW="8890">
            <a:bevelT w="38100" h="31750"/>
            <a:contourClr>
              <a:schemeClr val="accent2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  <a:scene3d>
              <a:camera prst="orthographicFront"/>
              <a:lightRig dir="t" rig="threePt"/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f2e2b"/>
                </a:solidFill>
                <a:latin typeface="Times New Roman"/>
                <a:ea typeface="DejaVu Sans"/>
              </a:rPr>
              <a:t>4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53" name="Прямоугольник 47_1"/>
          <p:cNvSpPr/>
          <p:nvPr/>
        </p:nvSpPr>
        <p:spPr>
          <a:xfrm>
            <a:off x="3539880" y="3305160"/>
            <a:ext cx="478080" cy="638280"/>
          </a:xfrm>
          <a:prstGeom prst="rect">
            <a:avLst/>
          </a:prstGeom>
          <a:noFill/>
          <a:ln w="0">
            <a:noFill/>
          </a:ln>
          <a:effectLst>
            <a:glow rad="63360">
              <a:srgbClr val="eb2722">
                <a:alpha val="40000"/>
              </a:srgbClr>
            </a:glow>
          </a:effectLst>
          <a:scene3d>
            <a:camera prst="orthographicFront"/>
            <a:lightRig dir="t" rig="threePt"/>
          </a:scene3d>
          <a:sp3d extrusionH="25400" contourW="8890">
            <a:bevelT w="38100" h="31750"/>
            <a:contourClr>
              <a:schemeClr val="accent2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  <a:scene3d>
              <a:camera prst="orthographicFront"/>
              <a:lightRig dir="t" rig="threePt"/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f2e2b"/>
                </a:solidFill>
                <a:latin typeface="Times New Roman"/>
                <a:ea typeface="DejaVu Sans"/>
              </a:rPr>
              <a:t>5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154" name="Прямоугольник 48_1"/>
          <p:cNvSpPr/>
          <p:nvPr/>
        </p:nvSpPr>
        <p:spPr>
          <a:xfrm>
            <a:off x="394200" y="3295800"/>
            <a:ext cx="478080" cy="638280"/>
          </a:xfrm>
          <a:prstGeom prst="rect">
            <a:avLst/>
          </a:prstGeom>
          <a:noFill/>
          <a:ln w="0">
            <a:noFill/>
          </a:ln>
          <a:effectLst>
            <a:glow rad="63360">
              <a:srgbClr val="eb2722">
                <a:alpha val="40000"/>
              </a:srgbClr>
            </a:glow>
          </a:effectLst>
          <a:scene3d>
            <a:camera prst="orthographicFront"/>
            <a:lightRig dir="t" rig="threePt"/>
          </a:scene3d>
          <a:sp3d extrusionH="25400" contourW="8890">
            <a:bevelT w="38100" h="31750"/>
            <a:contourClr>
              <a:schemeClr val="accent2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  <a:scene3d>
              <a:camera prst="orthographicFront"/>
              <a:lightRig dir="t" rig="threePt"/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f2e2b"/>
                </a:solidFill>
                <a:latin typeface="Times New Roman"/>
                <a:ea typeface="DejaVu Sans"/>
              </a:rPr>
              <a:t>6</a:t>
            </a:r>
            <a:endParaRPr b="0" lang="ru-RU" sz="3600" spc="-1" strike="noStrike">
              <a:latin typeface="XO Oriel"/>
            </a:endParaRPr>
          </a:p>
        </p:txBody>
      </p:sp>
      <p:pic>
        <p:nvPicPr>
          <p:cNvPr id="155" name="Рисунок 50_1" descr="untitled.png"/>
          <p:cNvPicPr/>
          <p:nvPr/>
        </p:nvPicPr>
        <p:blipFill>
          <a:blip r:embed="rId7"/>
          <a:srcRect l="12362" t="16319" r="13501" b="23631"/>
          <a:stretch/>
        </p:blipFill>
        <p:spPr>
          <a:xfrm>
            <a:off x="7362720" y="179640"/>
            <a:ext cx="1778040" cy="49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 6_0"/>
          <p:cNvSpPr/>
          <p:nvPr/>
        </p:nvSpPr>
        <p:spPr>
          <a:xfrm>
            <a:off x="0" y="0"/>
            <a:ext cx="7593120" cy="821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Меры поддержки отдельных категорий граждан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области содействия занятости населения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57" name="Прямоугольник 7_0"/>
          <p:cNvSpPr/>
          <p:nvPr/>
        </p:nvSpPr>
        <p:spPr>
          <a:xfrm>
            <a:off x="0" y="893520"/>
            <a:ext cx="9140760" cy="1407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Прямоугольник 12_0"/>
          <p:cNvSpPr/>
          <p:nvPr/>
        </p:nvSpPr>
        <p:spPr>
          <a:xfrm>
            <a:off x="1006920" y="3600000"/>
            <a:ext cx="8136000" cy="310608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Условия получения выплаты:</a:t>
            </a:r>
            <a:endParaRPr b="0" lang="ru-RU" sz="22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проживание на территории Вологодской области не менее девяти месяцев;</a:t>
            </a:r>
            <a:endParaRPr b="0" lang="ru-RU" sz="22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трудоустройство или осуществление предпринимательской деятельности (регистрация в качестве юридического лица, индивидуального предпринимателя, крестьянско-фермерского хозяйства) на территории Вологодской области не ранее чем за 90 дней до даты переселения.</a:t>
            </a:r>
            <a:endParaRPr b="0" lang="ru-RU" sz="22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XO Oriel"/>
            </a:endParaRPr>
          </a:p>
        </p:txBody>
      </p:sp>
      <p:pic>
        <p:nvPicPr>
          <p:cNvPr id="159" name="Picture 2_0" descr="http://sch1770.mskobr.ru/images/img-1353991556_14314903475488782.jpg"/>
          <p:cNvPicPr/>
          <p:nvPr/>
        </p:nvPicPr>
        <p:blipFill>
          <a:blip r:embed="rId1"/>
          <a:srcRect l="0" t="0" r="8019" b="0"/>
          <a:stretch/>
        </p:blipFill>
        <p:spPr>
          <a:xfrm>
            <a:off x="0" y="1442520"/>
            <a:ext cx="824400" cy="896400"/>
          </a:xfrm>
          <a:prstGeom prst="rect">
            <a:avLst/>
          </a:prstGeom>
          <a:ln w="0">
            <a:noFill/>
          </a:ln>
        </p:spPr>
      </p:pic>
      <p:sp>
        <p:nvSpPr>
          <p:cNvPr id="160" name="Номер слайда 3_3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DF7EB32-5294-4E0C-A60A-17FB21996A52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pic>
        <p:nvPicPr>
          <p:cNvPr id="161" name="Рисунок 14_1" descr="untitled.png"/>
          <p:cNvPicPr/>
          <p:nvPr/>
        </p:nvPicPr>
        <p:blipFill>
          <a:blip r:embed="rId2"/>
          <a:srcRect l="12362" t="16319" r="13501" b="23631"/>
          <a:stretch/>
        </p:blipFill>
        <p:spPr>
          <a:xfrm>
            <a:off x="7362720" y="149400"/>
            <a:ext cx="1778040" cy="491400"/>
          </a:xfrm>
          <a:prstGeom prst="rect">
            <a:avLst/>
          </a:prstGeom>
          <a:ln w="0">
            <a:noFill/>
          </a:ln>
        </p:spPr>
      </p:pic>
      <p:sp>
        <p:nvSpPr>
          <p:cNvPr id="162" name="Прямоугольник 10_1"/>
          <p:cNvSpPr/>
          <p:nvPr/>
        </p:nvSpPr>
        <p:spPr>
          <a:xfrm>
            <a:off x="1006920" y="1338840"/>
            <a:ext cx="8136000" cy="1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</p:sp>
      <p:sp>
        <p:nvSpPr>
          <p:cNvPr id="163" name=""/>
          <p:cNvSpPr/>
          <p:nvPr/>
        </p:nvSpPr>
        <p:spPr>
          <a:xfrm>
            <a:off x="1006920" y="1338840"/>
            <a:ext cx="8136000" cy="163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принят закон области № 4524-ОЗ от 08.04.2019, касающийся мер поддержки отдельных категорий граждан в области содействия занятости населения – финансовая поддержка в виде единовременного пособия более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140 000 рублей на 1 члена семьи</a:t>
            </a:r>
            <a:endParaRPr b="0" lang="ru-RU" sz="2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6_1"/>
          <p:cNvSpPr/>
          <p:nvPr/>
        </p:nvSpPr>
        <p:spPr>
          <a:xfrm>
            <a:off x="0" y="0"/>
            <a:ext cx="7593120" cy="821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Меры поддержки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сфере сельского хозяйства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65" name="Прямоугольник 7_2"/>
          <p:cNvSpPr/>
          <p:nvPr/>
        </p:nvSpPr>
        <p:spPr>
          <a:xfrm>
            <a:off x="0" y="893520"/>
            <a:ext cx="9140760" cy="1407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Прямоугольник 12_2"/>
          <p:cNvSpPr/>
          <p:nvPr/>
        </p:nvSpPr>
        <p:spPr>
          <a:xfrm>
            <a:off x="1004760" y="1800000"/>
            <a:ext cx="8136000" cy="63828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Субсидии на создание системы поддержки фермеров и развитие сельской кооперации по направлению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«Грант «Агростартап»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67" name="Picture 2_1" descr="http://sch1770.mskobr.ru/images/img-1353991556_14314903475488782.jpg"/>
          <p:cNvPicPr/>
          <p:nvPr/>
        </p:nvPicPr>
        <p:blipFill>
          <a:blip r:embed="rId1"/>
          <a:srcRect l="0" t="0" r="8019" b="0"/>
          <a:stretch/>
        </p:blipFill>
        <p:spPr>
          <a:xfrm>
            <a:off x="180000" y="1800000"/>
            <a:ext cx="824400" cy="896400"/>
          </a:xfrm>
          <a:prstGeom prst="rect">
            <a:avLst/>
          </a:prstGeom>
          <a:ln w="0">
            <a:noFill/>
          </a:ln>
        </p:spPr>
      </p:pic>
      <p:sp>
        <p:nvSpPr>
          <p:cNvPr id="168" name="Номер слайда 3_1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DB0087E-CDFF-479E-9915-666BF2B731B7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pic>
        <p:nvPicPr>
          <p:cNvPr id="169" name="Рисунок 14_0" descr="untitled.png"/>
          <p:cNvPicPr/>
          <p:nvPr/>
        </p:nvPicPr>
        <p:blipFill>
          <a:blip r:embed="rId2"/>
          <a:srcRect l="12362" t="16319" r="13501" b="23631"/>
          <a:stretch/>
        </p:blipFill>
        <p:spPr>
          <a:xfrm>
            <a:off x="7362720" y="149400"/>
            <a:ext cx="1778040" cy="491400"/>
          </a:xfrm>
          <a:prstGeom prst="rect">
            <a:avLst/>
          </a:prstGeom>
          <a:ln w="0">
            <a:noFill/>
          </a:ln>
        </p:spPr>
      </p:pic>
      <p:sp>
        <p:nvSpPr>
          <p:cNvPr id="170" name="Прямоугольник 12_3"/>
          <p:cNvSpPr/>
          <p:nvPr/>
        </p:nvSpPr>
        <p:spPr>
          <a:xfrm>
            <a:off x="1004760" y="3780000"/>
            <a:ext cx="8136000" cy="63828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Грант на развитие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семейной фермы</a:t>
            </a:r>
            <a:endParaRPr b="0" lang="ru-RU" sz="1800" spc="-1" strike="noStrike">
              <a:latin typeface="XO Orie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</p:txBody>
      </p:sp>
      <p:pic>
        <p:nvPicPr>
          <p:cNvPr id="171" name="Picture 2_3" descr="http://sch1770.mskobr.ru/images/img-1353991556_14314903475488782.jpg"/>
          <p:cNvPicPr/>
          <p:nvPr/>
        </p:nvPicPr>
        <p:blipFill>
          <a:blip r:embed="rId3"/>
          <a:srcRect l="0" t="0" r="8019" b="0"/>
          <a:stretch/>
        </p:blipFill>
        <p:spPr>
          <a:xfrm>
            <a:off x="180000" y="3420000"/>
            <a:ext cx="824400" cy="896400"/>
          </a:xfrm>
          <a:prstGeom prst="rect">
            <a:avLst/>
          </a:prstGeom>
          <a:ln w="0">
            <a:noFill/>
          </a:ln>
        </p:spPr>
      </p:pic>
      <p:sp>
        <p:nvSpPr>
          <p:cNvPr id="172" name="Прямоугольник 12_4"/>
          <p:cNvSpPr/>
          <p:nvPr/>
        </p:nvSpPr>
        <p:spPr>
          <a:xfrm>
            <a:off x="1006560" y="5400000"/>
            <a:ext cx="8136000" cy="63828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Субсидии на возмещение части затрат на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приобретении техники, машин и оборудования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т.д.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73" name="Picture 2_9" descr="http://sch1770.mskobr.ru/images/img-1353991556_14314903475488782.jpg"/>
          <p:cNvPicPr/>
          <p:nvPr/>
        </p:nvPicPr>
        <p:blipFill>
          <a:blip r:embed="rId4"/>
          <a:srcRect l="0" t="0" r="8019" b="0"/>
          <a:stretch/>
        </p:blipFill>
        <p:spPr>
          <a:xfrm>
            <a:off x="75240" y="5220000"/>
            <a:ext cx="824400" cy="896400"/>
          </a:xfrm>
          <a:prstGeom prst="rect">
            <a:avLst/>
          </a:prstGeom>
          <a:ln w="0">
            <a:noFill/>
          </a:ln>
        </p:spPr>
      </p:pic>
      <p:sp>
        <p:nvSpPr>
          <p:cNvPr id="174" name="Прямоугольник 12_10"/>
          <p:cNvSpPr/>
          <p:nvPr/>
        </p:nvSpPr>
        <p:spPr>
          <a:xfrm>
            <a:off x="74520" y="6475680"/>
            <a:ext cx="8136000" cy="27216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just">
              <a:lnSpc>
                <a:spcPct val="100000"/>
              </a:lnSpc>
            </a:pPr>
            <a:r>
              <a:rPr b="0" i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 полный список мер государственной поддержки прилагается</a:t>
            </a:r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12" descr="untitled.png"/>
          <p:cNvPicPr/>
          <p:nvPr/>
        </p:nvPicPr>
        <p:blipFill>
          <a:blip r:embed="rId1"/>
          <a:srcRect l="16087" t="16319" r="13501" b="23631"/>
          <a:stretch/>
        </p:blipFill>
        <p:spPr>
          <a:xfrm>
            <a:off x="7062120" y="0"/>
            <a:ext cx="2079000" cy="605880"/>
          </a:xfrm>
          <a:prstGeom prst="rect">
            <a:avLst/>
          </a:prstGeom>
          <a:ln w="0">
            <a:noFill/>
          </a:ln>
        </p:spPr>
      </p:pic>
      <p:sp>
        <p:nvSpPr>
          <p:cNvPr id="176" name="TextBox 7_1"/>
          <p:cNvSpPr/>
          <p:nvPr/>
        </p:nvSpPr>
        <p:spPr>
          <a:xfrm>
            <a:off x="1356840" y="404640"/>
            <a:ext cx="68533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Новое в законодательстве в развитие сельского хозяйства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XO Oriel"/>
            </a:endParaRPr>
          </a:p>
        </p:txBody>
      </p:sp>
      <p:sp>
        <p:nvSpPr>
          <p:cNvPr id="177" name="Прямоугольник 8_1"/>
          <p:cNvSpPr/>
          <p:nvPr/>
        </p:nvSpPr>
        <p:spPr>
          <a:xfrm>
            <a:off x="0" y="836640"/>
            <a:ext cx="9141120" cy="14112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Прямоугольник 10_4"/>
          <p:cNvSpPr/>
          <p:nvPr/>
        </p:nvSpPr>
        <p:spPr>
          <a:xfrm>
            <a:off x="1000080" y="3286080"/>
            <a:ext cx="7455240" cy="118764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Возможность строительства жилого дома на земельном участке сельскохозяйственного назначения, предоставленному крестьянско-фермерскому хозяйству для его деятельности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(Федеральный закон от 2 июля 2021 года № 299 – ФЗ)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79" name="Прямоугольник 6_5"/>
          <p:cNvSpPr/>
          <p:nvPr/>
        </p:nvSpPr>
        <p:spPr>
          <a:xfrm>
            <a:off x="1000080" y="1428840"/>
            <a:ext cx="7485840" cy="118764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Возможность фермерским хозяйствам реализовывать на используемых ими участках из состава земель сельскохозяйственного назначения сельскохозяйственную продукцию собственного производства (Федеральный закон от 6 декабря 2021 года № 407-ФЗ)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80" name="Picture 2_4" descr="http://sch1770.mskobr.ru/images/img-1353991556_14314903475488782.jpg"/>
          <p:cNvPicPr/>
          <p:nvPr/>
        </p:nvPicPr>
        <p:blipFill>
          <a:blip r:embed="rId2"/>
          <a:srcRect l="0" t="0" r="8019" b="0"/>
          <a:stretch/>
        </p:blipFill>
        <p:spPr>
          <a:xfrm>
            <a:off x="0" y="3500280"/>
            <a:ext cx="824760" cy="89676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2_5" descr="http://sch1770.mskobr.ru/images/img-1353991556_14314903475488782.jpg"/>
          <p:cNvPicPr/>
          <p:nvPr/>
        </p:nvPicPr>
        <p:blipFill>
          <a:blip r:embed="rId3"/>
          <a:srcRect l="0" t="0" r="8019" b="0"/>
          <a:stretch/>
        </p:blipFill>
        <p:spPr>
          <a:xfrm>
            <a:off x="0" y="1500120"/>
            <a:ext cx="824760" cy="896760"/>
          </a:xfrm>
          <a:prstGeom prst="rect">
            <a:avLst/>
          </a:prstGeom>
          <a:ln w="0">
            <a:noFill/>
          </a:ln>
        </p:spPr>
      </p:pic>
      <p:sp>
        <p:nvSpPr>
          <p:cNvPr id="182" name="Прямоугольник 9_1"/>
          <p:cNvSpPr/>
          <p:nvPr/>
        </p:nvSpPr>
        <p:spPr>
          <a:xfrm>
            <a:off x="1071360" y="5000760"/>
            <a:ext cx="7485840" cy="91332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ид туристического отдыха в селе «сельский туризм» отнесен к одному из приоритетных направлений государственного регулирования развития туризма (Федеральный закон от 2 июля 2021 года № 318 – ФЗ) 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83" name="Picture 2_10" descr="http://sch1770.mskobr.ru/images/img-1353991556_14314903475488782.jpg"/>
          <p:cNvPicPr/>
          <p:nvPr/>
        </p:nvPicPr>
        <p:blipFill>
          <a:blip r:embed="rId4"/>
          <a:srcRect l="0" t="0" r="8019" b="0"/>
          <a:stretch/>
        </p:blipFill>
        <p:spPr>
          <a:xfrm>
            <a:off x="0" y="5214960"/>
            <a:ext cx="824760" cy="896760"/>
          </a:xfrm>
          <a:prstGeom prst="rect">
            <a:avLst/>
          </a:prstGeom>
          <a:ln w="0">
            <a:noFill/>
          </a:ln>
        </p:spPr>
      </p:pic>
      <p:sp>
        <p:nvSpPr>
          <p:cNvPr id="184" name="Номер слайда 13_1"/>
          <p:cNvSpPr/>
          <p:nvPr/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E0840AA-1A9B-4A4B-94A5-2690BB124293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6_4"/>
          <p:cNvSpPr/>
          <p:nvPr/>
        </p:nvSpPr>
        <p:spPr>
          <a:xfrm>
            <a:off x="0" y="0"/>
            <a:ext cx="7593120" cy="821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Меры поддержки 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сфере культуры и туризма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86" name="Прямоугольник 7_5"/>
          <p:cNvSpPr/>
          <p:nvPr/>
        </p:nvSpPr>
        <p:spPr>
          <a:xfrm>
            <a:off x="0" y="893520"/>
            <a:ext cx="9140760" cy="14076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Номер слайда 3_9"/>
          <p:cNvSpPr/>
          <p:nvPr/>
        </p:nvSpPr>
        <p:spPr>
          <a:xfrm>
            <a:off x="6553080" y="6356520"/>
            <a:ext cx="2130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AE99E91-165C-4155-AC87-29087E958AD4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  <p:pic>
        <p:nvPicPr>
          <p:cNvPr id="188" name="Рисунок 14_3" descr="untitled.png"/>
          <p:cNvPicPr/>
          <p:nvPr/>
        </p:nvPicPr>
        <p:blipFill>
          <a:blip r:embed="rId1"/>
          <a:srcRect l="12362" t="16319" r="13501" b="23631"/>
          <a:stretch/>
        </p:blipFill>
        <p:spPr>
          <a:xfrm>
            <a:off x="7362720" y="149400"/>
            <a:ext cx="1778040" cy="491400"/>
          </a:xfrm>
          <a:prstGeom prst="rect">
            <a:avLst/>
          </a:prstGeom>
          <a:ln w="0">
            <a:noFill/>
          </a:ln>
        </p:spPr>
      </p:pic>
      <p:sp>
        <p:nvSpPr>
          <p:cNvPr id="189" name="Прямоугольник 10_3"/>
          <p:cNvSpPr/>
          <p:nvPr/>
        </p:nvSpPr>
        <p:spPr>
          <a:xfrm>
            <a:off x="180000" y="1036080"/>
            <a:ext cx="8458200" cy="2007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СЕЛЬСКИЙ ТУРИЗМ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- туризм, предусматривающий посещение сельской местности, малых городов с численностью населения до тридцати тысяч человек, в целях отдыха, приобщения к традиционному укладу жизни, ознакомления с деятельностью сельскохозяйственных товаропроизводителей и (или) участия в сельскохозяйственных работах без извлечения материальной выгоды с возможностью предоставления услуг по временному размещению, организации досуга, экскурсионных и иных услуг (Федеральный закон от 02.07.2021 № 318-ФЗ).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Деятельность по оказанию услуг в сфере сельского туризма осуществляется сельскохозяйственными товаропроизводителями в соответствии с требованиями,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установленными Правительством Российской Федерации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90" name="Стрелка вниз 1_3"/>
          <p:cNvSpPr/>
          <p:nvPr/>
        </p:nvSpPr>
        <p:spPr>
          <a:xfrm>
            <a:off x="4033440" y="3044520"/>
            <a:ext cx="464760" cy="55368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1" name="Прямоугольник 12_6"/>
          <p:cNvSpPr/>
          <p:nvPr/>
        </p:nvSpPr>
        <p:spPr>
          <a:xfrm>
            <a:off x="502200" y="3600000"/>
            <a:ext cx="8136000" cy="638280"/>
          </a:xfrm>
          <a:prstGeom prst="rect">
            <a:avLst/>
          </a:prstGeom>
          <a:gradFill rotWithShape="0">
            <a:gsLst>
              <a:gs pos="0">
                <a:srgbClr val="b4c7dc"/>
              </a:gs>
              <a:gs pos="100000">
                <a:srgbClr val="ffd7d7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Предоставление юридическим лицам и индивидуальным предпринимателям субсидий на возмещение затрат на следующие цели: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92" name="Picture 2_6" descr="http://sch1770.mskobr.ru/images/img-1353991556_14314903475488782.jpg"/>
          <p:cNvPicPr/>
          <p:nvPr/>
        </p:nvPicPr>
        <p:blipFill>
          <a:blip r:embed="rId2"/>
          <a:srcRect l="0" t="0" r="8019" b="0"/>
          <a:stretch/>
        </p:blipFill>
        <p:spPr>
          <a:xfrm>
            <a:off x="73800" y="4500000"/>
            <a:ext cx="824400" cy="896400"/>
          </a:xfrm>
          <a:prstGeom prst="rect">
            <a:avLst/>
          </a:prstGeom>
          <a:ln w="0">
            <a:noFill/>
          </a:ln>
        </p:spPr>
      </p:pic>
      <p:sp>
        <p:nvSpPr>
          <p:cNvPr id="193" name="Прямоугольник 12_8"/>
          <p:cNvSpPr/>
          <p:nvPr/>
        </p:nvSpPr>
        <p:spPr>
          <a:xfrm>
            <a:off x="1006200" y="4500000"/>
            <a:ext cx="8136000" cy="91260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обустройство объектов туристской индустрии и приобретение туристского оборудования 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(постановление Правительства области от 11.07.2022 № 893)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94" name="Picture 2_8" descr="http://sch1770.mskobr.ru/images/img-1353991556_14314903475488782.jpg"/>
          <p:cNvPicPr/>
          <p:nvPr/>
        </p:nvPicPr>
        <p:blipFill>
          <a:blip r:embed="rId3"/>
          <a:srcRect l="0" t="0" r="8019" b="0"/>
          <a:stretch/>
        </p:blipFill>
        <p:spPr>
          <a:xfrm>
            <a:off x="0" y="5580000"/>
            <a:ext cx="824400" cy="896400"/>
          </a:xfrm>
          <a:prstGeom prst="rect">
            <a:avLst/>
          </a:prstGeom>
          <a:ln w="0">
            <a:noFill/>
          </a:ln>
        </p:spPr>
      </p:pic>
      <p:sp>
        <p:nvSpPr>
          <p:cNvPr id="195" name="Прямоугольник 12_5"/>
          <p:cNvSpPr/>
          <p:nvPr/>
        </p:nvSpPr>
        <p:spPr>
          <a:xfrm>
            <a:off x="1006200" y="5760000"/>
            <a:ext cx="8136000" cy="91260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строительство (реконструкция) обеспечивающей инфраструктуры к объектам туристской индустрии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(постановление Правительства области от 25.07.2022 № 946)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11146</TotalTime>
  <Application>Редактор_презентаций/2022.01.0.0$Windows_x86 LibreOffice_project/8540b22890a8058cf39e456f7b05fd56fffd7d2f</Application>
  <AppVersion>15.0000</AppVersion>
  <Words>97</Words>
  <Paragraphs>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2016-10-10T07:18:10Z</dcterms:created>
  <dc:creator>Klimova_SV</dc:creator>
  <dc:description/>
  <dc:language>ru-RU</dc:language>
  <cp:lastModifiedBy/>
  <dcterms:modified xsi:type="dcterms:W3CDTF">2022-08-10T17:05:01Z</dcterms:modified>
  <cp:revision>1133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</vt:i4>
  </property>
</Properties>
</file>